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1" r:id="rId5"/>
    <p:sldId id="294" r:id="rId6"/>
    <p:sldId id="313" r:id="rId7"/>
    <p:sldId id="315" r:id="rId8"/>
    <p:sldId id="301" r:id="rId9"/>
    <p:sldId id="302" r:id="rId10"/>
    <p:sldId id="300" r:id="rId11"/>
    <p:sldId id="304" r:id="rId12"/>
    <p:sldId id="316" r:id="rId13"/>
    <p:sldId id="299" r:id="rId14"/>
    <p:sldId id="309" r:id="rId15"/>
    <p:sldId id="307" r:id="rId16"/>
    <p:sldId id="310" r:id="rId17"/>
    <p:sldId id="311" r:id="rId18"/>
    <p:sldId id="312" r:id="rId19"/>
    <p:sldId id="296" r:id="rId20"/>
    <p:sldId id="317" r:id="rId21"/>
    <p:sldId id="318" r:id="rId22"/>
  </p:sldIdLst>
  <p:sldSz cx="12192000" cy="6858000"/>
  <p:notesSz cx="6797675" cy="9926638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0046AD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OTTI Lorenzo" initials="ML" lastIdx="1" clrIdx="0">
    <p:extLst>
      <p:ext uri="{19B8F6BF-5375-455C-9EA6-DF929625EA0E}">
        <p15:presenceInfo xmlns:p15="http://schemas.microsoft.com/office/powerpoint/2012/main" userId="S::Lorenzo.MAROTTI@ext.echa.europa.eu::c86ce657-bf89-4c2b-92c9-3337d01ca3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2949"/>
    <a:srgbClr val="FF9900"/>
    <a:srgbClr val="62247E"/>
    <a:srgbClr val="D7EFFA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78280" autoAdjust="0"/>
  </p:normalViewPr>
  <p:slideViewPr>
    <p:cSldViewPr>
      <p:cViewPr varScale="1">
        <p:scale>
          <a:sx n="73" d="100"/>
          <a:sy n="73" d="100"/>
        </p:scale>
        <p:origin x="549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21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6T14:05:57.320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6T14:05:58.221"/>
    </inkml:context>
    <inkml:brush xml:id="br0">
      <inkml:brushProperty name="width" value="0.1" units="cm"/>
      <inkml:brushProperty name="height" value="0.1" units="cm"/>
      <inkml:brushProperty name="color" value="#FF000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8692484-2EFD-4730-BEF5-D959949DEA7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485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64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1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934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0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77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33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0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5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8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41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6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18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79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f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804"/>
            <a:ext cx="12189143" cy="685639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16011" y="1800000"/>
            <a:ext cx="624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21" name="Tekstin paikkamerkki 20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3" y="2348880"/>
            <a:ext cx="6240000" cy="432048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aseline="0">
                <a:solidFill>
                  <a:srgbClr val="FFCC00"/>
                </a:solidFill>
                <a:latin typeface="+mj-lt"/>
                <a:cs typeface="Aharoni" pitchFamily="2" charset="-79"/>
              </a:defRPr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Event if necessary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 hasCustomPrompt="1"/>
          </p:nvPr>
        </p:nvSpPr>
        <p:spPr>
          <a:xfrm>
            <a:off x="815414" y="3933056"/>
            <a:ext cx="4703925" cy="162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First name Last name</a:t>
            </a:r>
          </a:p>
          <a:p>
            <a:pPr lvl="0"/>
            <a:r>
              <a:rPr lang="en-GB" noProof="0" dirty="0"/>
              <a:t>Title</a:t>
            </a:r>
          </a:p>
          <a:p>
            <a:pPr lvl="0"/>
            <a:r>
              <a:rPr lang="en-GB" noProof="0" dirty="0"/>
              <a:t>European Chemicals Agency</a:t>
            </a:r>
          </a:p>
        </p:txBody>
      </p:sp>
      <p:sp>
        <p:nvSpPr>
          <p:cNvPr id="27" name="Tekstin paikkamerkki 26"/>
          <p:cNvSpPr>
            <a:spLocks noGrp="1"/>
          </p:cNvSpPr>
          <p:nvPr>
            <p:ph type="body" sz="quarter" idx="13" hasCustomPrompt="1"/>
          </p:nvPr>
        </p:nvSpPr>
        <p:spPr>
          <a:xfrm>
            <a:off x="816011" y="2780928"/>
            <a:ext cx="62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 err="1"/>
              <a:t>dd</a:t>
            </a:r>
            <a:r>
              <a:rPr lang="en-GB" noProof="0" dirty="0"/>
              <a:t> Month 2013 </a:t>
            </a:r>
          </a:p>
        </p:txBody>
      </p:sp>
    </p:spTree>
    <p:extLst>
      <p:ext uri="{BB962C8B-B14F-4D97-AF65-F5344CB8AC3E}">
        <p14:creationId xmlns:p14="http://schemas.microsoft.com/office/powerpoint/2010/main" val="166735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072"/>
            <a:ext cx="12188191" cy="685585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32064" y="2088032"/>
            <a:ext cx="6240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quarter" idx="12"/>
          </p:nvPr>
        </p:nvSpPr>
        <p:spPr>
          <a:xfrm>
            <a:off x="432064" y="3429000"/>
            <a:ext cx="6240000" cy="1053016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1467" y="2780928"/>
            <a:ext cx="624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name.surname@echa.europa.eu</a:t>
            </a:r>
          </a:p>
        </p:txBody>
      </p:sp>
    </p:spTree>
    <p:extLst>
      <p:ext uri="{BB962C8B-B14F-4D97-AF65-F5344CB8AC3E}">
        <p14:creationId xmlns:p14="http://schemas.microsoft.com/office/powerpoint/2010/main" val="283228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720000" y="1979999"/>
            <a:ext cx="576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720000" y="3060000"/>
            <a:ext cx="576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57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star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924944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New section starter slide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3644944"/>
            <a:ext cx="50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FFCC00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Subtitle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8500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star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440000" cy="54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New section starter slide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979999"/>
            <a:ext cx="74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FFCC00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Subtitle if necessary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/>
          </p:nvPr>
        </p:nvSpPr>
        <p:spPr>
          <a:xfrm>
            <a:off x="720000" y="3060000"/>
            <a:ext cx="7440000" cy="33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36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52000"/>
            <a:ext cx="19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260000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Title of sub page/Conclusions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340000"/>
            <a:ext cx="10752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2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50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52000"/>
            <a:ext cx="19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267922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Title of sub page/Conclusions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340000"/>
            <a:ext cx="5280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2"/>
            <a:endParaRPr lang="en-GB" noProof="0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6192000" y="2340000"/>
            <a:ext cx="528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60612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52000"/>
            <a:ext cx="19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260000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Title of sub page/Conclusions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340000"/>
            <a:ext cx="10752000" cy="396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</p:txBody>
      </p:sp>
    </p:spTree>
    <p:extLst>
      <p:ext uri="{BB962C8B-B14F-4D97-AF65-F5344CB8AC3E}">
        <p14:creationId xmlns:p14="http://schemas.microsoft.com/office/powerpoint/2010/main" val="345183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52000"/>
            <a:ext cx="19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260000"/>
            <a:ext cx="10752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Title of sub page/Conclusions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2000" y="2340000"/>
            <a:ext cx="5280000" cy="3960000"/>
          </a:xfrm>
          <a:prstGeom prst="rect">
            <a:avLst/>
          </a:prstGeom>
          <a:noFill/>
        </p:spPr>
        <p:txBody>
          <a:bodyPr/>
          <a:lstStyle>
            <a:lvl1pPr marL="342900" indent="-342900"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</a:lstStyle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1"/>
            <a:r>
              <a:rPr lang="en-GB" noProof="0" dirty="0"/>
              <a:t>Second level style</a:t>
            </a:r>
          </a:p>
          <a:p>
            <a:pPr lvl="2"/>
            <a:r>
              <a:rPr lang="en-GB" noProof="0" dirty="0"/>
              <a:t>Third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  <a:p>
            <a:pPr lvl="0"/>
            <a:r>
              <a:rPr lang="en-GB" noProof="0" dirty="0"/>
              <a:t>First Level Style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 hasCustomPrompt="1"/>
          </p:nvPr>
        </p:nvSpPr>
        <p:spPr>
          <a:xfrm>
            <a:off x="6288021" y="2348880"/>
            <a:ext cx="5280000" cy="39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6897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267"/>
            <a:ext cx="12191047" cy="685746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384" y="6552000"/>
            <a:ext cx="192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B796C47-DF68-4277-A93B-5EBFC25272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1"/>
            <a:ext cx="10752000" cy="540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rgbClr val="002949"/>
                </a:solidFill>
                <a:latin typeface="Verdana" pitchFamily="34" charset="0"/>
              </a:defRPr>
            </a:lvl1pPr>
          </a:lstStyle>
          <a:p>
            <a:pPr lvl="0"/>
            <a:r>
              <a:rPr lang="en-GB" noProof="0" dirty="0"/>
              <a:t>Title of sub page/Conclusions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2" hasCustomPrompt="1"/>
          </p:nvPr>
        </p:nvSpPr>
        <p:spPr>
          <a:xfrm>
            <a:off x="1200000" y="2340000"/>
            <a:ext cx="9792000" cy="3960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7686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3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7" r:id="rId2"/>
    <p:sldLayoutId id="2147483698" r:id="rId3"/>
    <p:sldLayoutId id="2147483688" r:id="rId4"/>
    <p:sldLayoutId id="2147483678" r:id="rId5"/>
    <p:sldLayoutId id="2147483693" r:id="rId6"/>
    <p:sldLayoutId id="2147483690" r:id="rId7"/>
    <p:sldLayoutId id="2147483694" r:id="rId8"/>
    <p:sldLayoutId id="2147483692" r:id="rId9"/>
    <p:sldLayoutId id="2147483689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 bwMode="white">
          <a:xfrm>
            <a:off x="514587" y="1225602"/>
            <a:ext cx="8211924" cy="620888"/>
          </a:xfrm>
        </p:spPr>
        <p:txBody>
          <a:bodyPr/>
          <a:lstStyle/>
          <a:p>
            <a:r>
              <a:rPr lang="en-GB" dirty="0"/>
              <a:t>The SCIP Database: Towards “Clean” Cycles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 bwMode="white">
          <a:xfrm>
            <a:off x="514587" y="3646510"/>
            <a:ext cx="4911998" cy="540000"/>
          </a:xfrm>
        </p:spPr>
        <p:txBody>
          <a:bodyPr/>
          <a:lstStyle/>
          <a:p>
            <a:r>
              <a:rPr lang="en-GB" dirty="0"/>
              <a:t>1 June 2021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6364" y="2509443"/>
            <a:ext cx="6840760" cy="432048"/>
          </a:xfrm>
        </p:spPr>
        <p:txBody>
          <a:bodyPr/>
          <a:lstStyle/>
          <a:p>
            <a:r>
              <a:rPr lang="en-GB" dirty="0"/>
              <a:t>FEAD - Waste Management: Combining the Circular Economy with the Zero-Pollution Ambition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14587" y="4725144"/>
            <a:ext cx="3527944" cy="1620000"/>
          </a:xfrm>
        </p:spPr>
        <p:txBody>
          <a:bodyPr/>
          <a:lstStyle/>
          <a:p>
            <a:r>
              <a:rPr lang="en-GB" dirty="0"/>
              <a:t>Lorenzo MAROTTI </a:t>
            </a:r>
          </a:p>
          <a:p>
            <a:r>
              <a:rPr lang="en-GB" dirty="0"/>
              <a:t>Exposure and Supply Chain Unit </a:t>
            </a:r>
          </a:p>
          <a:p>
            <a:endParaRPr lang="en-GB" dirty="0"/>
          </a:p>
          <a:p>
            <a:r>
              <a:rPr lang="en-GB" dirty="0"/>
              <a:t>European Chemicals Agency </a:t>
            </a:r>
          </a:p>
        </p:txBody>
      </p:sp>
    </p:spTree>
    <p:extLst>
      <p:ext uri="{BB962C8B-B14F-4D97-AF65-F5344CB8AC3E}">
        <p14:creationId xmlns:p14="http://schemas.microsoft.com/office/powerpoint/2010/main" val="62701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/>
              <a:pPr/>
              <a:t>10</a:t>
            </a:fld>
            <a:endParaRPr lang="en-GB" sz="9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064000" y="302998"/>
            <a:ext cx="8064000" cy="540000"/>
          </a:xfrm>
        </p:spPr>
        <p:txBody>
          <a:bodyPr/>
          <a:lstStyle/>
          <a:p>
            <a:pPr algn="ctr"/>
            <a:r>
              <a:rPr lang="en-GB" dirty="0"/>
              <a:t>Dissemination of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A3257-7106-4B81-94B6-5CDE9399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252918"/>
            <a:ext cx="8496944" cy="5283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16D9E8-7180-4725-B2F9-3B283D87C8DD}"/>
                  </a:ext>
                </a:extLst>
              </p14:cNvPr>
              <p14:cNvContentPartPr/>
              <p14:nvPr/>
            </p14:nvContentPartPr>
            <p14:xfrm>
              <a:off x="3873360" y="482543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16D9E8-7180-4725-B2F9-3B283D87C8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5360" y="48077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9BBC1C-85D1-421A-86F6-EC5FA10A422E}"/>
                  </a:ext>
                </a:extLst>
              </p14:cNvPr>
              <p14:cNvContentPartPr/>
              <p14:nvPr/>
            </p14:nvContentPartPr>
            <p14:xfrm>
              <a:off x="3460440" y="71711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9BBC1C-85D1-421A-86F6-EC5FA10A42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2440" y="69947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1E326FE-F62A-4429-83F0-07A9C517DB31}"/>
              </a:ext>
            </a:extLst>
          </p:cNvPr>
          <p:cNvSpPr/>
          <p:nvPr/>
        </p:nvSpPr>
        <p:spPr>
          <a:xfrm>
            <a:off x="1818472" y="5505710"/>
            <a:ext cx="8421696" cy="1030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5A281-23FE-425F-B1C1-6AFA2790025B}"/>
              </a:ext>
            </a:extLst>
          </p:cNvPr>
          <p:cNvSpPr txBox="1"/>
          <p:nvPr/>
        </p:nvSpPr>
        <p:spPr>
          <a:xfrm>
            <a:off x="8853445" y="2924944"/>
            <a:ext cx="2838038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>
                <a:solidFill>
                  <a:srgbClr val="002060"/>
                </a:solidFill>
              </a:rPr>
              <a:t>ECHA Dissemination Portal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705549-B9E2-483D-BE86-5953A5F02830}"/>
              </a:ext>
            </a:extLst>
          </p:cNvPr>
          <p:cNvSpPr txBox="1"/>
          <p:nvPr/>
        </p:nvSpPr>
        <p:spPr>
          <a:xfrm>
            <a:off x="5944242" y="4684689"/>
            <a:ext cx="2838038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>
                <a:solidFill>
                  <a:srgbClr val="002060"/>
                </a:solidFill>
              </a:rPr>
              <a:t>SCIP Database Search</a:t>
            </a:r>
          </a:p>
        </p:txBody>
      </p:sp>
    </p:spTree>
    <p:extLst>
      <p:ext uri="{BB962C8B-B14F-4D97-AF65-F5344CB8AC3E}">
        <p14:creationId xmlns:p14="http://schemas.microsoft.com/office/powerpoint/2010/main" val="387710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F37E9-AE9E-46FF-BFCE-47981EC0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6A008-CA7D-44D3-B60E-ECD37FCE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80728"/>
            <a:ext cx="11338616" cy="252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747A2-D813-4B55-A8A2-7D78CE20D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019" y="2633067"/>
            <a:ext cx="3168352" cy="41198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52383-38E0-4F65-A62D-9E0FBE175E75}"/>
              </a:ext>
            </a:extLst>
          </p:cNvPr>
          <p:cNvSpPr/>
          <p:nvPr/>
        </p:nvSpPr>
        <p:spPr>
          <a:xfrm>
            <a:off x="10921352" y="1449018"/>
            <a:ext cx="615776" cy="683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CB21F-815E-439E-BE98-6FED5328548D}"/>
              </a:ext>
            </a:extLst>
          </p:cNvPr>
          <p:cNvSpPr/>
          <p:nvPr/>
        </p:nvSpPr>
        <p:spPr>
          <a:xfrm>
            <a:off x="7515019" y="2622005"/>
            <a:ext cx="3168352" cy="4119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4E8A0-21A2-42A4-98EF-EDFE9F1536EE}"/>
              </a:ext>
            </a:extLst>
          </p:cNvPr>
          <p:cNvSpPr txBox="1"/>
          <p:nvPr/>
        </p:nvSpPr>
        <p:spPr>
          <a:xfrm>
            <a:off x="5375920" y="5373216"/>
            <a:ext cx="2838038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>
                <a:solidFill>
                  <a:srgbClr val="FF0000"/>
                </a:solidFill>
              </a:rPr>
              <a:t>Factsheet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43E78-33DB-4162-8D68-9770BB0FFA8A}"/>
              </a:ext>
            </a:extLst>
          </p:cNvPr>
          <p:cNvSpPr txBox="1"/>
          <p:nvPr/>
        </p:nvSpPr>
        <p:spPr>
          <a:xfrm>
            <a:off x="4676981" y="1196752"/>
            <a:ext cx="2838038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600" dirty="0">
                <a:solidFill>
                  <a:srgbClr val="FF0000"/>
                </a:solidFill>
              </a:rPr>
              <a:t>Article/Product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FDAD146-6EAC-4E28-BCFE-D6AFE8235CB1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9707426" y="3108802"/>
            <a:ext cx="2549096" cy="59720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8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0B2807-9D49-4E0F-B150-F017DA549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B7D9CFA-86A3-45F7-88AB-DE815B7F6EEC}"/>
              </a:ext>
            </a:extLst>
          </p:cNvPr>
          <p:cNvSpPr txBox="1">
            <a:spLocks/>
          </p:cNvSpPr>
          <p:nvPr/>
        </p:nvSpPr>
        <p:spPr>
          <a:xfrm>
            <a:off x="2304729" y="478446"/>
            <a:ext cx="8064000" cy="54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 baseline="0">
                <a:solidFill>
                  <a:srgbClr val="002949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Factsheet: Summary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5BDE8-B84C-4166-8C58-46D7584B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54" y="1855302"/>
            <a:ext cx="8591550" cy="468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14C320-7397-4FD0-8C8F-48454F097086}"/>
              </a:ext>
            </a:extLst>
          </p:cNvPr>
          <p:cNvSpPr txBox="1"/>
          <p:nvPr/>
        </p:nvSpPr>
        <p:spPr>
          <a:xfrm>
            <a:off x="479376" y="1958904"/>
            <a:ext cx="2376264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FF0000"/>
                </a:solidFill>
              </a:rPr>
              <a:t>Article/Product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FE0B7-715E-4CD4-98A9-4BBFD3A7270D}"/>
              </a:ext>
            </a:extLst>
          </p:cNvPr>
          <p:cNvSpPr txBox="1"/>
          <p:nvPr/>
        </p:nvSpPr>
        <p:spPr>
          <a:xfrm>
            <a:off x="672802" y="3645024"/>
            <a:ext cx="2838038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FF0000"/>
                </a:solidFill>
              </a:rPr>
              <a:t>Alphanumeric Identifiers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914211-B35D-4E92-8B63-BE9B8AAD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057" y="4141716"/>
            <a:ext cx="3851920" cy="10107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98FACD-4C88-4B3D-A35B-5CEE922AFC42}"/>
              </a:ext>
            </a:extLst>
          </p:cNvPr>
          <p:cNvSpPr txBox="1"/>
          <p:nvPr/>
        </p:nvSpPr>
        <p:spPr>
          <a:xfrm>
            <a:off x="7824192" y="3859898"/>
            <a:ext cx="4176464" cy="338554"/>
          </a:xfrm>
          <a:prstGeom prst="rect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FF0000"/>
                </a:solidFill>
              </a:rPr>
              <a:t>Link to Safe Use Instructions Section</a:t>
            </a:r>
          </a:p>
        </p:txBody>
      </p:sp>
    </p:spTree>
    <p:extLst>
      <p:ext uri="{BB962C8B-B14F-4D97-AF65-F5344CB8AC3E}">
        <p14:creationId xmlns:p14="http://schemas.microsoft.com/office/powerpoint/2010/main" val="366234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83E62-FAB4-4127-A9B5-BAED4531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836712"/>
            <a:ext cx="7128792" cy="5483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0762A-D227-4479-9C33-331460EA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16" y="3483764"/>
            <a:ext cx="3654935" cy="2360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7ACE73-8FFD-45E1-89EF-236BA09A062B}"/>
              </a:ext>
            </a:extLst>
          </p:cNvPr>
          <p:cNvSpPr/>
          <p:nvPr/>
        </p:nvSpPr>
        <p:spPr>
          <a:xfrm>
            <a:off x="1199616" y="3483764"/>
            <a:ext cx="3654935" cy="2360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B3729D-09E0-41DD-A7AC-5E5A3A4D822D}"/>
              </a:ext>
            </a:extLst>
          </p:cNvPr>
          <p:cNvSpPr/>
          <p:nvPr/>
        </p:nvSpPr>
        <p:spPr>
          <a:xfrm>
            <a:off x="3719736" y="1556792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B502C08-7691-404E-9FCE-241E5BF829DD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2701286" y="2242630"/>
            <a:ext cx="1566932" cy="91533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4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C0D85-7E73-4DD7-AE0E-7C1DFFC5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39" y="1124744"/>
            <a:ext cx="3560181" cy="2299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BF438-7FE5-4EC2-935C-0F21E19C3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241" y="2491325"/>
            <a:ext cx="5076565" cy="28083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FA4E7926-62C2-4E5E-879C-EBC39AF9D32D}"/>
              </a:ext>
            </a:extLst>
          </p:cNvPr>
          <p:cNvCxnSpPr>
            <a:cxnSpLocks/>
            <a:stCxn id="19" idx="3"/>
            <a:endCxn id="7" idx="0"/>
          </p:cNvCxnSpPr>
          <p:nvPr/>
        </p:nvCxnSpPr>
        <p:spPr>
          <a:xfrm>
            <a:off x="5429520" y="2141012"/>
            <a:ext cx="3870004" cy="35031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6B6A622-35FA-4FB2-B9D3-742BD3407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476" y="3821903"/>
            <a:ext cx="5076564" cy="26514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BDFF4AD-CF77-4037-A29E-DE9664F0C7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03341" y="3073338"/>
            <a:ext cx="974472" cy="53052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09879B5-5B74-4C95-AFA1-8447E7A9492E}"/>
              </a:ext>
            </a:extLst>
          </p:cNvPr>
          <p:cNvSpPr/>
          <p:nvPr/>
        </p:nvSpPr>
        <p:spPr>
          <a:xfrm>
            <a:off x="2821110" y="2475245"/>
            <a:ext cx="2608410" cy="365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0DCBC-04BF-4B09-A89D-6DD852AAECD9}"/>
              </a:ext>
            </a:extLst>
          </p:cNvPr>
          <p:cNvSpPr/>
          <p:nvPr/>
        </p:nvSpPr>
        <p:spPr>
          <a:xfrm>
            <a:off x="2821110" y="1958094"/>
            <a:ext cx="2608410" cy="365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7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F46C5-F5ED-4540-90F6-4D380B141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672" y="332656"/>
            <a:ext cx="4896544" cy="540000"/>
          </a:xfrm>
        </p:spPr>
        <p:txBody>
          <a:bodyPr/>
          <a:lstStyle/>
          <a:p>
            <a:r>
              <a:rPr lang="en-GB" dirty="0"/>
              <a:t>Further Developments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817F3-0803-4F28-8419-77FD3C7193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1504" y="1916832"/>
            <a:ext cx="9048408" cy="540000"/>
          </a:xfrm>
        </p:spPr>
        <p:txBody>
          <a:bodyPr/>
          <a:lstStyle/>
          <a:p>
            <a:r>
              <a:rPr lang="en-GB" b="1" dirty="0"/>
              <a:t>Dissemination currently under construction! </a:t>
            </a:r>
          </a:p>
          <a:p>
            <a:endParaRPr lang="en-GB" dirty="0"/>
          </a:p>
          <a:p>
            <a:r>
              <a:rPr lang="en-GB" dirty="0"/>
              <a:t>Further Developments: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API</a:t>
            </a:r>
            <a:r>
              <a:rPr lang="en-GB" dirty="0"/>
              <a:t> (Application Programming Interface): applicable to all data disseminated by ECHA, not only to SCIP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Development and implementation dependant of resources available in coming years.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0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 bwMode="white">
          <a:xfrm>
            <a:off x="407368" y="4293096"/>
            <a:ext cx="6240000" cy="360000"/>
          </a:xfrm>
        </p:spPr>
        <p:txBody>
          <a:bodyPr/>
          <a:lstStyle/>
          <a:p>
            <a:r>
              <a:rPr lang="en-GB" dirty="0"/>
              <a:t>lorenzo.marotti@echa.europa.eu</a:t>
            </a:r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8ED51D04-659A-4FBB-9A2D-139B74562242}"/>
              </a:ext>
            </a:extLst>
          </p:cNvPr>
          <p:cNvSpPr txBox="1">
            <a:spLocks/>
          </p:cNvSpPr>
          <p:nvPr/>
        </p:nvSpPr>
        <p:spPr bwMode="white">
          <a:xfrm>
            <a:off x="407368" y="4869160"/>
            <a:ext cx="624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scip@echa.europa.eu</a:t>
            </a:r>
          </a:p>
        </p:txBody>
      </p:sp>
    </p:spTree>
    <p:extLst>
      <p:ext uri="{BB962C8B-B14F-4D97-AF65-F5344CB8AC3E}">
        <p14:creationId xmlns:p14="http://schemas.microsoft.com/office/powerpoint/2010/main" val="346032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5982D3-9F3F-410D-ADBD-980EC39A8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536" y="486000"/>
            <a:ext cx="10752000" cy="540000"/>
          </a:xfrm>
        </p:spPr>
        <p:txBody>
          <a:bodyPr/>
          <a:lstStyle/>
          <a:p>
            <a:r>
              <a:rPr lang="en-GB" dirty="0"/>
              <a:t>SCIP Notifications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E2CBA-BD1A-4646-9B94-D51E0D329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714103"/>
            <a:ext cx="6555487" cy="5027265"/>
          </a:xfrm>
          <a:prstGeom prst="rect">
            <a:avLst/>
          </a:prstGeom>
        </p:spPr>
      </p:pic>
      <p:pic>
        <p:nvPicPr>
          <p:cNvPr id="8" name="Picture 2" descr="SCIP">
            <a:extLst>
              <a:ext uri="{FF2B5EF4-FFF2-40B4-BE49-F238E27FC236}">
                <a16:creationId xmlns:a16="http://schemas.microsoft.com/office/drawing/2014/main" id="{5D47D85B-5C65-4BD8-813C-B7AC02C68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5472"/>
            <a:ext cx="1168524" cy="4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B8E6D6-EB7A-4189-9FA1-967E4231C36B}"/>
              </a:ext>
            </a:extLst>
          </p:cNvPr>
          <p:cNvSpPr/>
          <p:nvPr/>
        </p:nvSpPr>
        <p:spPr>
          <a:xfrm>
            <a:off x="8424999" y="1622875"/>
            <a:ext cx="33670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Number of Notifications received: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A7DAD-CD33-4932-BC50-1C781A74BED3}"/>
              </a:ext>
            </a:extLst>
          </p:cNvPr>
          <p:cNvSpPr txBox="1"/>
          <p:nvPr/>
        </p:nvSpPr>
        <p:spPr>
          <a:xfrm>
            <a:off x="191344" y="1607486"/>
            <a:ext cx="51663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Time period: 28.10.2020 – 21.04.2021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C353C-AE26-4D07-992D-91FCBC21172B}"/>
              </a:ext>
            </a:extLst>
          </p:cNvPr>
          <p:cNvSpPr txBox="1"/>
          <p:nvPr/>
        </p:nvSpPr>
        <p:spPr>
          <a:xfrm>
            <a:off x="8452383" y="2359199"/>
            <a:ext cx="349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</a:rPr>
              <a:t>Approaching 9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 millions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EE5295-2A4A-46C9-A5F0-EA354B474387}"/>
              </a:ext>
            </a:extLst>
          </p:cNvPr>
          <p:cNvSpPr/>
          <p:nvPr/>
        </p:nvSpPr>
        <p:spPr>
          <a:xfrm>
            <a:off x="8279072" y="2897796"/>
            <a:ext cx="3911240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(&gt; 12 million submissions: successful, unsuccessful and updates)</a:t>
            </a:r>
            <a:endParaRPr lang="en-GB" sz="1600" i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Around 4000 companies</a:t>
            </a:r>
            <a:endParaRPr kumimoji="0" lang="fi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8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4DC18-70E5-4DD0-9133-334471221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2522" y="321944"/>
            <a:ext cx="6192688" cy="540000"/>
          </a:xfrm>
        </p:spPr>
        <p:txBody>
          <a:bodyPr/>
          <a:lstStyle/>
          <a:p>
            <a:r>
              <a:rPr lang="en-GB" dirty="0"/>
              <a:t>Dissemination of SCIP Data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BC269D29-D965-4081-AA77-4F06815C1282}"/>
              </a:ext>
            </a:extLst>
          </p:cNvPr>
          <p:cNvSpPr/>
          <p:nvPr/>
        </p:nvSpPr>
        <p:spPr>
          <a:xfrm>
            <a:off x="5988866" y="3662452"/>
            <a:ext cx="1944216" cy="1298598"/>
          </a:xfrm>
          <a:prstGeom prst="roundRect">
            <a:avLst/>
          </a:prstGeom>
          <a:noFill/>
          <a:ln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Dissemination of SCIP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(?)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151E9-6A3F-4BF2-AFEC-F921BB9798AF}"/>
              </a:ext>
            </a:extLst>
          </p:cNvPr>
          <p:cNvSpPr/>
          <p:nvPr/>
        </p:nvSpPr>
        <p:spPr>
          <a:xfrm>
            <a:off x="4922346" y="1916832"/>
            <a:ext cx="2347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Dissemination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DC4205-548B-4300-BBC8-BCBAB9E1A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92" y="4499777"/>
            <a:ext cx="5176294" cy="922546"/>
          </a:xfrm>
        </p:spPr>
        <p:txBody>
          <a:bodyPr/>
          <a:lstStyle/>
          <a:p>
            <a:r>
              <a:rPr lang="en-GB" sz="1800" b="1" dirty="0"/>
              <a:t>March 2021: </a:t>
            </a:r>
            <a:r>
              <a:rPr lang="en-GB" sz="1800" dirty="0"/>
              <a:t>Communication on the </a:t>
            </a:r>
            <a:r>
              <a:rPr lang="en-GB" sz="1800" b="1" dirty="0">
                <a:solidFill>
                  <a:srgbClr val="0046AD"/>
                </a:solidFill>
              </a:rPr>
              <a:t>delay in the dissemination of SCIP Data </a:t>
            </a:r>
            <a:r>
              <a:rPr lang="en-GB" sz="1800" dirty="0"/>
              <a:t>on ECHA’s website: unexpected technical issues.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753C6F-7046-4856-A546-0A9CCBF089EA}"/>
              </a:ext>
            </a:extLst>
          </p:cNvPr>
          <p:cNvGrpSpPr/>
          <p:nvPr/>
        </p:nvGrpSpPr>
        <p:grpSpPr>
          <a:xfrm>
            <a:off x="2625332" y="2349407"/>
            <a:ext cx="5306872" cy="700875"/>
            <a:chOff x="6309843" y="878701"/>
            <a:chExt cx="1752187" cy="70087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F651F034-8961-4C93-A6FF-A827F8E40A77}"/>
                </a:ext>
              </a:extLst>
            </p:cNvPr>
            <p:cNvSpPr/>
            <p:nvPr/>
          </p:nvSpPr>
          <p:spPr>
            <a:xfrm>
              <a:off x="6309843" y="878701"/>
              <a:ext cx="1752187" cy="700875"/>
            </a:xfrm>
            <a:prstGeom prst="chevron">
              <a:avLst/>
            </a:prstGeom>
            <a:gradFill rotWithShape="0">
              <a:gsLst>
                <a:gs pos="0">
                  <a:srgbClr val="0046AD">
                    <a:shade val="50000"/>
                    <a:hueOff val="324362"/>
                    <a:satOff val="-27534"/>
                    <a:lumOff val="21005"/>
                    <a:alphaOff val="0"/>
                    <a:shade val="51000"/>
                    <a:satMod val="130000"/>
                  </a:srgbClr>
                </a:gs>
                <a:gs pos="80000">
                  <a:srgbClr val="0046AD">
                    <a:shade val="50000"/>
                    <a:hueOff val="324362"/>
                    <a:satOff val="-27534"/>
                    <a:lumOff val="21005"/>
                    <a:alphaOff val="0"/>
                    <a:shade val="93000"/>
                    <a:satMod val="130000"/>
                  </a:srgbClr>
                </a:gs>
                <a:gs pos="100000">
                  <a:srgbClr val="0046AD">
                    <a:shade val="50000"/>
                    <a:hueOff val="324362"/>
                    <a:satOff val="-27534"/>
                    <a:lumOff val="21005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8457FE2E-50D0-4C98-A1CB-A59FCAEA9668}"/>
                </a:ext>
              </a:extLst>
            </p:cNvPr>
            <p:cNvSpPr txBox="1"/>
            <p:nvPr/>
          </p:nvSpPr>
          <p:spPr>
            <a:xfrm>
              <a:off x="6660281" y="878701"/>
              <a:ext cx="1051312" cy="700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009" tIns="22670" rIns="22670" bIns="22670" numCol="1" spcCol="1270" anchor="ctr" anchorCtr="0">
              <a:noAutofit/>
            </a:bodyPr>
            <a:lstStyle/>
            <a:p>
              <a:pPr marL="0" lvl="0" indent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700" b="1" kern="1200" dirty="0">
                  <a:solidFill>
                    <a:sysClr val="window" lastClr="FFFF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Verdana"/>
                  <a:ea typeface="+mn-ea"/>
                  <a:cs typeface="+mn-cs"/>
                </a:rPr>
                <a:t>2021</a:t>
              </a:r>
            </a:p>
          </p:txBody>
        </p:sp>
      </p:grpSp>
      <p:sp>
        <p:nvSpPr>
          <p:cNvPr id="12" name="Left Brace 11">
            <a:extLst>
              <a:ext uri="{FF2B5EF4-FFF2-40B4-BE49-F238E27FC236}">
                <a16:creationId xmlns:a16="http://schemas.microsoft.com/office/drawing/2014/main" id="{2DAF1C40-A312-45F0-B012-31153C217448}"/>
              </a:ext>
            </a:extLst>
          </p:cNvPr>
          <p:cNvSpPr/>
          <p:nvPr/>
        </p:nvSpPr>
        <p:spPr>
          <a:xfrm rot="16200000">
            <a:off x="6774138" y="2634120"/>
            <a:ext cx="373672" cy="1270925"/>
          </a:xfrm>
          <a:prstGeom prst="leftBrac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72001069-228C-4FFF-825E-5DBF5CC91E90}"/>
              </a:ext>
            </a:extLst>
          </p:cNvPr>
          <p:cNvSpPr/>
          <p:nvPr/>
        </p:nvSpPr>
        <p:spPr>
          <a:xfrm>
            <a:off x="7782387" y="2341949"/>
            <a:ext cx="1944215" cy="700875"/>
          </a:xfrm>
          <a:prstGeom prst="chevron">
            <a:avLst/>
          </a:prstGeom>
          <a:gradFill rotWithShape="0">
            <a:gsLst>
              <a:gs pos="0">
                <a:srgbClr val="0046AD">
                  <a:shade val="50000"/>
                  <a:hueOff val="324362"/>
                  <a:satOff val="-27534"/>
                  <a:lumOff val="21005"/>
                  <a:alphaOff val="0"/>
                  <a:shade val="51000"/>
                  <a:satMod val="130000"/>
                </a:srgbClr>
              </a:gs>
              <a:gs pos="80000">
                <a:srgbClr val="0046AD">
                  <a:shade val="50000"/>
                  <a:hueOff val="324362"/>
                  <a:satOff val="-27534"/>
                  <a:lumOff val="21005"/>
                  <a:alphaOff val="0"/>
                  <a:shade val="93000"/>
                  <a:satMod val="130000"/>
                </a:srgbClr>
              </a:gs>
              <a:gs pos="100000">
                <a:srgbClr val="0046AD">
                  <a:shade val="50000"/>
                  <a:hueOff val="324362"/>
                  <a:satOff val="-27534"/>
                  <a:lumOff val="21005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14" name="Arrow: Chevron 4">
            <a:extLst>
              <a:ext uri="{FF2B5EF4-FFF2-40B4-BE49-F238E27FC236}">
                <a16:creationId xmlns:a16="http://schemas.microsoft.com/office/drawing/2014/main" id="{593C9CE2-10F7-48C8-B5FB-85EF445D84E2}"/>
              </a:ext>
            </a:extLst>
          </p:cNvPr>
          <p:cNvSpPr txBox="1"/>
          <p:nvPr/>
        </p:nvSpPr>
        <p:spPr>
          <a:xfrm>
            <a:off x="7120862" y="2341948"/>
            <a:ext cx="3184123" cy="70087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009" tIns="22670" rIns="22670" bIns="22670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700" b="1" kern="1200" dirty="0">
                <a:solidFill>
                  <a:sysClr val="window" lastClr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+mn-ea"/>
                <a:cs typeface="+mn-cs"/>
              </a:rPr>
              <a:t>2022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396FE1B-38AA-454A-A054-7FD48DE0F933}"/>
              </a:ext>
            </a:extLst>
          </p:cNvPr>
          <p:cNvCxnSpPr/>
          <p:nvPr/>
        </p:nvCxnSpPr>
        <p:spPr>
          <a:xfrm rot="5400000">
            <a:off x="2775235" y="3231240"/>
            <a:ext cx="1456954" cy="1080120"/>
          </a:xfrm>
          <a:prstGeom prst="bentConnector3">
            <a:avLst/>
          </a:prstGeom>
          <a:ln w="2857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5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sz="900"/>
              <a:pPr/>
              <a:t>2</a:t>
            </a:fld>
            <a:endParaRPr lang="en-GB" sz="9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2207568" y="1070768"/>
            <a:ext cx="8064000" cy="540000"/>
          </a:xfrm>
        </p:spPr>
        <p:txBody>
          <a:bodyPr/>
          <a:lstStyle/>
          <a:p>
            <a:r>
              <a:rPr lang="en-GB" dirty="0"/>
              <a:t>The European Chemicals Agency</a:t>
            </a:r>
          </a:p>
          <a:p>
            <a:endParaRPr lang="en-GB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509322" y="5301208"/>
            <a:ext cx="11173356" cy="1512168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“We, together with our partners, work for the safe use of chemicals.”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56853-D7EE-4273-87C7-9D6D204DE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54" y="2788299"/>
            <a:ext cx="5015880" cy="1281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78484A-41B1-4561-B96A-7AF4E4BB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453" y="2074539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4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8CCB0-3BAB-45E0-8E03-5E3C375D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SCIP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42B98-513F-4D66-B717-962CB2F4E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3644944"/>
            <a:ext cx="9984512" cy="540000"/>
          </a:xfrm>
        </p:spPr>
        <p:txBody>
          <a:bodyPr/>
          <a:lstStyle/>
          <a:p>
            <a:r>
              <a:rPr lang="en-GB" dirty="0"/>
              <a:t>What is the SCIP Database? What are its Objectives? </a:t>
            </a:r>
          </a:p>
        </p:txBody>
      </p:sp>
    </p:spTree>
    <p:extLst>
      <p:ext uri="{BB962C8B-B14F-4D97-AF65-F5344CB8AC3E}">
        <p14:creationId xmlns:p14="http://schemas.microsoft.com/office/powerpoint/2010/main" val="243379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3E8AA9-A3AD-4BA5-A24E-1EAD876EB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609387"/>
            <a:ext cx="3872461" cy="26428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13DB4-31D1-4ECB-A3DD-55C3C0CD2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092C6-27F0-4CC1-B59D-DADCBF12B3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9736" y="332656"/>
            <a:ext cx="4752528" cy="540000"/>
          </a:xfrm>
        </p:spPr>
        <p:txBody>
          <a:bodyPr/>
          <a:lstStyle/>
          <a:p>
            <a:r>
              <a:rPr lang="en-GB" dirty="0"/>
              <a:t>The SCIP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D307-8E91-4B0A-B879-9C1F3BDD78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121" y="2377275"/>
            <a:ext cx="10805906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SCIP is the database for </a:t>
            </a:r>
            <a:r>
              <a:rPr lang="en-GB" b="1" dirty="0"/>
              <a:t>information</a:t>
            </a:r>
            <a:r>
              <a:rPr lang="en-GB" dirty="0"/>
              <a:t> on </a:t>
            </a:r>
            <a:r>
              <a:rPr lang="en-GB" b="1" dirty="0"/>
              <a:t>S</a:t>
            </a:r>
            <a:r>
              <a:rPr lang="en-GB" dirty="0"/>
              <a:t>ubstances of </a:t>
            </a:r>
            <a:r>
              <a:rPr lang="en-GB" b="1" dirty="0"/>
              <a:t>C</a:t>
            </a:r>
            <a:r>
              <a:rPr lang="en-GB" dirty="0"/>
              <a:t>oncern </a:t>
            </a:r>
            <a:r>
              <a:rPr lang="en-GB" b="1" dirty="0"/>
              <a:t>I</a:t>
            </a:r>
            <a:r>
              <a:rPr lang="en-GB" dirty="0"/>
              <a:t>n </a:t>
            </a:r>
            <a:r>
              <a:rPr lang="en-GB" b="1" dirty="0"/>
              <a:t>articles</a:t>
            </a:r>
            <a:r>
              <a:rPr lang="en-GB" dirty="0"/>
              <a:t> as such or in complex objects (</a:t>
            </a:r>
            <a:r>
              <a:rPr lang="en-GB" b="1" dirty="0"/>
              <a:t>P</a:t>
            </a:r>
            <a:r>
              <a:rPr lang="en-GB" dirty="0"/>
              <a:t>roducts) established under the Waste Framework Directive (WFD).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4FF0A-24FE-4C07-916E-6457093BD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1207680"/>
            <a:ext cx="2501703" cy="113966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1BA41F7-1237-4AE1-B52F-56716B41C791}"/>
              </a:ext>
            </a:extLst>
          </p:cNvPr>
          <p:cNvSpPr txBox="1">
            <a:spLocks/>
          </p:cNvSpPr>
          <p:nvPr/>
        </p:nvSpPr>
        <p:spPr>
          <a:xfrm>
            <a:off x="952670" y="5038179"/>
            <a:ext cx="8244916" cy="1342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48555-0D42-46A9-841B-5737809AFA8E}"/>
              </a:ext>
            </a:extLst>
          </p:cNvPr>
          <p:cNvSpPr txBox="1"/>
          <p:nvPr/>
        </p:nvSpPr>
        <p:spPr>
          <a:xfrm>
            <a:off x="763438" y="4437112"/>
            <a:ext cx="6821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200" dirty="0">
                <a:solidFill>
                  <a:prstClr val="black"/>
                </a:solidFill>
                <a:ea typeface="ＭＳ Ｐゴシック" charset="0"/>
                <a:cs typeface="Arial" pitchFamily="34" charset="0"/>
              </a:rPr>
              <a:t>The SCIP database aims to </a:t>
            </a:r>
            <a:r>
              <a:rPr lang="en-GB" sz="2200" b="1" dirty="0">
                <a:solidFill>
                  <a:prstClr val="black"/>
                </a:solidFill>
                <a:ea typeface="ＭＳ Ｐゴシック" charset="0"/>
                <a:cs typeface="Arial" pitchFamily="34" charset="0"/>
              </a:rPr>
              <a:t>increase the knowledge of hazardous chemicals in articles and products </a:t>
            </a:r>
            <a:r>
              <a:rPr lang="en-GB" sz="2200" dirty="0">
                <a:solidFill>
                  <a:prstClr val="black"/>
                </a:solidFill>
                <a:ea typeface="ＭＳ Ｐゴシック" charset="0"/>
                <a:cs typeface="Arial" pitchFamily="34" charset="0"/>
              </a:rPr>
              <a:t>throughout their whole lifecycle - including at the </a:t>
            </a:r>
            <a:r>
              <a:rPr lang="en-GB" sz="2200" b="1" dirty="0">
                <a:solidFill>
                  <a:prstClr val="black"/>
                </a:solidFill>
                <a:ea typeface="ＭＳ Ｐゴシック" charset="0"/>
                <a:cs typeface="Arial" pitchFamily="34" charset="0"/>
              </a:rPr>
              <a:t>waste stage</a:t>
            </a:r>
            <a:r>
              <a:rPr lang="en-GB" sz="2200" dirty="0">
                <a:solidFill>
                  <a:prstClr val="black"/>
                </a:solidFill>
                <a:ea typeface="ＭＳ Ｐゴシック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2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EC4D4-E454-4D57-8C63-84EEE95B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879C4-2C57-41F5-BF1C-064DE29C2A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576" y="332656"/>
            <a:ext cx="6336704" cy="540000"/>
          </a:xfrm>
        </p:spPr>
        <p:txBody>
          <a:bodyPr/>
          <a:lstStyle/>
          <a:p>
            <a:r>
              <a:rPr lang="en-GB" dirty="0"/>
              <a:t>General Objectives</a:t>
            </a:r>
          </a:p>
        </p:txBody>
      </p:sp>
      <p:pic>
        <p:nvPicPr>
          <p:cNvPr id="6" name="Picture 5" descr="Application, icon&#10;&#10;Description automatically generated">
            <a:extLst>
              <a:ext uri="{FF2B5EF4-FFF2-40B4-BE49-F238E27FC236}">
                <a16:creationId xmlns:a16="http://schemas.microsoft.com/office/drawing/2014/main" id="{83FC9853-75BA-4AC3-952B-4686EB9E3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15" y="2636912"/>
            <a:ext cx="4986937" cy="3528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EACD6B-02FF-4C63-81C8-EBC00F062F67}"/>
              </a:ext>
            </a:extLst>
          </p:cNvPr>
          <p:cNvSpPr/>
          <p:nvPr/>
        </p:nvSpPr>
        <p:spPr>
          <a:xfrm>
            <a:off x="479376" y="2808514"/>
            <a:ext cx="603112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2200" dirty="0">
                <a:solidFill>
                  <a:schemeClr val="tx1"/>
                </a:solidFill>
              </a:rPr>
              <a:t>Encourage </a:t>
            </a:r>
            <a:r>
              <a:rPr lang="en-GB" sz="2200" b="1" dirty="0">
                <a:solidFill>
                  <a:schemeClr val="tx1"/>
                </a:solidFill>
              </a:rPr>
              <a:t>substitution</a:t>
            </a:r>
            <a:r>
              <a:rPr lang="en-GB" sz="2200" dirty="0">
                <a:solidFill>
                  <a:schemeClr val="tx1"/>
                </a:solidFill>
              </a:rPr>
              <a:t> of those substances with safer alternatives</a:t>
            </a:r>
          </a:p>
          <a:p>
            <a:pPr>
              <a:buNone/>
            </a:pPr>
            <a:endParaRPr lang="en-GB" sz="2200" b="1" dirty="0">
              <a:solidFill>
                <a:schemeClr val="tx1"/>
              </a:solidFill>
            </a:endParaRPr>
          </a:p>
          <a:p>
            <a:pPr marL="342900" indent="-342900"/>
            <a:r>
              <a:rPr lang="en-GB" sz="2200" b="1" dirty="0">
                <a:solidFill>
                  <a:schemeClr val="tx1"/>
                </a:solidFill>
              </a:rPr>
              <a:t>Track and reduce </a:t>
            </a:r>
            <a:r>
              <a:rPr lang="en-GB" sz="2200" dirty="0">
                <a:solidFill>
                  <a:schemeClr val="tx1"/>
                </a:solidFill>
              </a:rPr>
              <a:t>hazardous substances in waste </a:t>
            </a:r>
          </a:p>
          <a:p>
            <a:pPr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/>
            <a:r>
              <a:rPr lang="en-GB" sz="2200" dirty="0">
                <a:solidFill>
                  <a:schemeClr val="tx1"/>
                </a:solidFill>
              </a:rPr>
              <a:t>Contribute to a </a:t>
            </a:r>
            <a:r>
              <a:rPr lang="en-GB" sz="2200" b="1" dirty="0">
                <a:solidFill>
                  <a:srgbClr val="00B050"/>
                </a:solidFill>
              </a:rPr>
              <a:t>“clean” </a:t>
            </a:r>
            <a:r>
              <a:rPr lang="en-GB" sz="2200" dirty="0">
                <a:solidFill>
                  <a:schemeClr val="tx1"/>
                </a:solidFill>
              </a:rPr>
              <a:t>circular economy by ensuring that hazardous substances are </a:t>
            </a:r>
            <a:r>
              <a:rPr lang="en-GB" sz="2200" b="1" dirty="0">
                <a:solidFill>
                  <a:schemeClr val="tx1"/>
                </a:solidFill>
              </a:rPr>
              <a:t>not present</a:t>
            </a:r>
            <a:r>
              <a:rPr lang="en-GB" sz="2200" dirty="0">
                <a:solidFill>
                  <a:schemeClr val="tx1"/>
                </a:solidFill>
              </a:rPr>
              <a:t> in recycled materials.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C1E2E-C64D-441B-852F-6411E2586E0B}"/>
              </a:ext>
            </a:extLst>
          </p:cNvPr>
          <p:cNvSpPr txBox="1"/>
          <p:nvPr/>
        </p:nvSpPr>
        <p:spPr>
          <a:xfrm>
            <a:off x="352912" y="1190515"/>
            <a:ext cx="1143172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The SCIP database provides </a:t>
            </a:r>
            <a:r>
              <a:rPr lang="en-GB" sz="2000" b="1" dirty="0">
                <a:solidFill>
                  <a:schemeClr val="tx1"/>
                </a:solidFill>
              </a:rPr>
              <a:t>information on articles containing Candidate List Substances</a:t>
            </a:r>
            <a:r>
              <a:rPr lang="en-GB" sz="2000" dirty="0">
                <a:solidFill>
                  <a:schemeClr val="tx1"/>
                </a:solidFill>
              </a:rPr>
              <a:t> and makes it available throughout the whole lifecycle of products and materials, including at the </a:t>
            </a:r>
            <a:r>
              <a:rPr lang="en-GB" sz="2000" b="1" dirty="0">
                <a:solidFill>
                  <a:schemeClr val="tx1"/>
                </a:solidFill>
              </a:rPr>
              <a:t>waste stage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56BD9-B256-4910-8C04-CE3C23C71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8FE29-F5C6-415F-AA3B-EA1CE63B76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1417" y="390143"/>
            <a:ext cx="4269165" cy="540000"/>
          </a:xfrm>
        </p:spPr>
        <p:txBody>
          <a:bodyPr/>
          <a:lstStyle/>
          <a:p>
            <a:r>
              <a:rPr lang="en-GB" dirty="0"/>
              <a:t>SCIP Obligation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26BBA-B7A4-4F9B-A7EF-72A5B317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90" y="1556792"/>
            <a:ext cx="7799603" cy="1512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689B06-BDFF-4636-A794-21AB6D7DFF2A}"/>
              </a:ext>
            </a:extLst>
          </p:cNvPr>
          <p:cNvSpPr/>
          <p:nvPr/>
        </p:nvSpPr>
        <p:spPr>
          <a:xfrm>
            <a:off x="695400" y="3933056"/>
            <a:ext cx="1077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Companies supplying </a:t>
            </a:r>
            <a:r>
              <a:rPr lang="en-GB" b="1" dirty="0">
                <a:solidFill>
                  <a:schemeClr val="tx1"/>
                </a:solidFill>
              </a:rPr>
              <a:t>articles containing substances of very high concern</a:t>
            </a:r>
            <a:r>
              <a:rPr lang="en-GB" dirty="0">
                <a:solidFill>
                  <a:schemeClr val="tx1"/>
                </a:solidFill>
              </a:rPr>
              <a:t> (SVHCs) on the Candidate List </a:t>
            </a:r>
            <a:r>
              <a:rPr lang="en-GB" b="1" dirty="0">
                <a:solidFill>
                  <a:schemeClr val="tx1"/>
                </a:solidFill>
              </a:rPr>
              <a:t>in a concentration above 0.1%</a:t>
            </a:r>
            <a:r>
              <a:rPr lang="en-GB" dirty="0">
                <a:solidFill>
                  <a:schemeClr val="tx1"/>
                </a:solidFill>
              </a:rPr>
              <a:t> weight by weight (w/w) on the EU market have to submit information on such articles to ECHA, as from 5 January 2021.</a:t>
            </a:r>
          </a:p>
        </p:txBody>
      </p:sp>
    </p:spTree>
    <p:extLst>
      <p:ext uri="{BB962C8B-B14F-4D97-AF65-F5344CB8AC3E}">
        <p14:creationId xmlns:p14="http://schemas.microsoft.com/office/powerpoint/2010/main" val="424184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7209538-9E4D-48B7-8FFD-652F1D800BC5}"/>
              </a:ext>
            </a:extLst>
          </p:cNvPr>
          <p:cNvSpPr/>
          <p:nvPr/>
        </p:nvSpPr>
        <p:spPr>
          <a:xfrm>
            <a:off x="191344" y="3735471"/>
            <a:ext cx="4176464" cy="236640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59370-B54D-499B-BB7F-EE568DB30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0602" y="6597392"/>
            <a:ext cx="1920000" cy="360000"/>
          </a:xfrm>
        </p:spPr>
        <p:txBody>
          <a:bodyPr/>
          <a:lstStyle/>
          <a:p>
            <a:fld id="{7B796C47-DF68-4277-A93B-5EBFC252729C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A6DF3-AC77-4A1E-9E7F-337E894391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90336" y="268613"/>
            <a:ext cx="6161024" cy="540000"/>
          </a:xfrm>
        </p:spPr>
        <p:txBody>
          <a:bodyPr/>
          <a:lstStyle/>
          <a:p>
            <a:pPr algn="ctr"/>
            <a:r>
              <a:rPr lang="en-GB" dirty="0"/>
              <a:t>SCIP Target Audience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32089-9E37-4573-9B57-0B6CD0E51CCD}"/>
              </a:ext>
            </a:extLst>
          </p:cNvPr>
          <p:cNvSpPr txBox="1"/>
          <p:nvPr/>
        </p:nvSpPr>
        <p:spPr>
          <a:xfrm>
            <a:off x="4890909" y="3134198"/>
            <a:ext cx="2738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it-IT" sz="2000" b="1" dirty="0">
                <a:solidFill>
                  <a:srgbClr val="002060"/>
                </a:solidFill>
              </a:rPr>
              <a:t>Consumers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075E1-A289-4BF2-8498-107CC5FD531A}"/>
              </a:ext>
            </a:extLst>
          </p:cNvPr>
          <p:cNvSpPr txBox="1"/>
          <p:nvPr/>
        </p:nvSpPr>
        <p:spPr>
          <a:xfrm>
            <a:off x="814736" y="3137356"/>
            <a:ext cx="264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it-IT" sz="2000" b="1" dirty="0">
                <a:solidFill>
                  <a:srgbClr val="002060"/>
                </a:solidFill>
              </a:rPr>
              <a:t>Waste Operators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2B63E-D2EB-429D-9FF5-BD336E5C35F2}"/>
              </a:ext>
            </a:extLst>
          </p:cNvPr>
          <p:cNvSpPr txBox="1"/>
          <p:nvPr/>
        </p:nvSpPr>
        <p:spPr>
          <a:xfrm>
            <a:off x="9013042" y="3137356"/>
            <a:ext cx="216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it-IT" sz="2000" b="1" dirty="0">
                <a:solidFill>
                  <a:srgbClr val="002949"/>
                </a:solidFill>
              </a:rPr>
              <a:t>Authorities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A7931-32D6-4D18-9C62-3FC4DF8F8D58}"/>
              </a:ext>
            </a:extLst>
          </p:cNvPr>
          <p:cNvSpPr txBox="1"/>
          <p:nvPr/>
        </p:nvSpPr>
        <p:spPr>
          <a:xfrm>
            <a:off x="8761709" y="3831991"/>
            <a:ext cx="3502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tx1"/>
                </a:solidFill>
              </a:rPr>
              <a:t>Monitoring</a:t>
            </a:r>
            <a:r>
              <a:rPr lang="it-IT" sz="1800" dirty="0">
                <a:solidFill>
                  <a:schemeClr val="tx1"/>
                </a:solidFill>
              </a:rPr>
              <a:t> SVHCs in Articles/ Materials for Regulatory 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tx1"/>
                </a:solidFill>
              </a:rPr>
              <a:t>Enforcement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/>
                </a:solidFill>
              </a:rPr>
              <a:t>Support</a:t>
            </a:r>
            <a:r>
              <a:rPr lang="it-IT" sz="1800" b="1" dirty="0">
                <a:solidFill>
                  <a:schemeClr val="tx1"/>
                </a:solidFill>
              </a:rPr>
              <a:t> Policy Making</a:t>
            </a:r>
            <a:endParaRPr lang="it-IT" sz="1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it-IT" sz="1800" i="1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AA83D-9FDF-4905-9FBA-325E98ED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09" y="955856"/>
            <a:ext cx="2501703" cy="1139664"/>
          </a:xfrm>
          <a:prstGeom prst="rect">
            <a:avLst/>
          </a:prstGeom>
        </p:spPr>
      </p:pic>
      <p:pic>
        <p:nvPicPr>
          <p:cNvPr id="12" name="Graphic 11" descr="Recycle sign">
            <a:extLst>
              <a:ext uri="{FF2B5EF4-FFF2-40B4-BE49-F238E27FC236}">
                <a16:creationId xmlns:a16="http://schemas.microsoft.com/office/drawing/2014/main" id="{4515D213-8E7D-40F1-8781-AD7862BC5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1855" y="2204864"/>
            <a:ext cx="914400" cy="914400"/>
          </a:xfrm>
          <a:prstGeom prst="rect">
            <a:avLst/>
          </a:prstGeom>
        </p:spPr>
      </p:pic>
      <p:pic>
        <p:nvPicPr>
          <p:cNvPr id="13" name="Graphic 12" descr="Users">
            <a:extLst>
              <a:ext uri="{FF2B5EF4-FFF2-40B4-BE49-F238E27FC236}">
                <a16:creationId xmlns:a16="http://schemas.microsoft.com/office/drawing/2014/main" id="{AE75C45A-B386-4460-923A-3C770FC76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6413" y="2357714"/>
            <a:ext cx="914400" cy="914400"/>
          </a:xfrm>
          <a:prstGeom prst="rect">
            <a:avLst/>
          </a:prstGeom>
        </p:spPr>
      </p:pic>
      <p:pic>
        <p:nvPicPr>
          <p:cNvPr id="14" name="Graphic 13" descr="Employee badge">
            <a:extLst>
              <a:ext uri="{FF2B5EF4-FFF2-40B4-BE49-F238E27FC236}">
                <a16:creationId xmlns:a16="http://schemas.microsoft.com/office/drawing/2014/main" id="{205D33BA-F6CE-4B02-BFA3-E310A2C8B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9694" y="224932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3DF958-5C06-4A35-AF07-4B2C19BD4456}"/>
              </a:ext>
            </a:extLst>
          </p:cNvPr>
          <p:cNvSpPr txBox="1"/>
          <p:nvPr/>
        </p:nvSpPr>
        <p:spPr>
          <a:xfrm>
            <a:off x="4840574" y="3890047"/>
            <a:ext cx="3343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tx1"/>
                </a:solidFill>
              </a:rPr>
              <a:t>Informed Choice</a:t>
            </a:r>
            <a:r>
              <a:rPr lang="it-IT" sz="1800" dirty="0">
                <a:solidFill>
                  <a:schemeClr val="tx1"/>
                </a:solidFill>
              </a:rPr>
              <a:t> when buying products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/>
                </a:solidFill>
              </a:rPr>
              <a:t>More information on how to better </a:t>
            </a:r>
            <a:r>
              <a:rPr lang="it-IT" sz="1800" b="1" dirty="0">
                <a:solidFill>
                  <a:schemeClr val="tx1"/>
                </a:solidFill>
              </a:rPr>
              <a:t>Use </a:t>
            </a:r>
            <a:r>
              <a:rPr lang="it-IT" sz="1800" dirty="0">
                <a:solidFill>
                  <a:schemeClr val="tx1"/>
                </a:solidFill>
              </a:rPr>
              <a:t>and</a:t>
            </a:r>
            <a:r>
              <a:rPr lang="it-IT" sz="1800" b="1" dirty="0">
                <a:solidFill>
                  <a:schemeClr val="tx1"/>
                </a:solidFill>
              </a:rPr>
              <a:t> Dispose </a:t>
            </a:r>
            <a:r>
              <a:rPr lang="it-IT" sz="1800" dirty="0">
                <a:solidFill>
                  <a:schemeClr val="tx1"/>
                </a:solidFill>
              </a:rPr>
              <a:t>such products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it-IT" sz="1800" i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DA48-6ED2-45D3-A33A-5BD1DD157CAB}"/>
              </a:ext>
            </a:extLst>
          </p:cNvPr>
          <p:cNvSpPr txBox="1"/>
          <p:nvPr/>
        </p:nvSpPr>
        <p:spPr>
          <a:xfrm>
            <a:off x="399847" y="3831991"/>
            <a:ext cx="43444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bg1"/>
                </a:solidFill>
              </a:rPr>
              <a:t>Support </a:t>
            </a:r>
            <a:r>
              <a:rPr lang="it-IT" sz="1800" b="1" dirty="0">
                <a:solidFill>
                  <a:schemeClr val="bg1"/>
                </a:solidFill>
              </a:rPr>
              <a:t>Waste Management </a:t>
            </a:r>
            <a:r>
              <a:rPr lang="it-IT" sz="1800" dirty="0">
                <a:solidFill>
                  <a:schemeClr val="bg1"/>
                </a:solidFill>
              </a:rPr>
              <a:t>Practices e.g. </a:t>
            </a:r>
            <a:r>
              <a:rPr lang="it-IT" sz="1800" b="1" dirty="0">
                <a:solidFill>
                  <a:schemeClr val="bg1"/>
                </a:solidFill>
              </a:rPr>
              <a:t>Segregation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bg1"/>
                </a:solidFill>
              </a:rPr>
              <a:t>Innovation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bg1"/>
                </a:solidFill>
              </a:rPr>
              <a:t>Increased Output </a:t>
            </a:r>
            <a:r>
              <a:rPr lang="it-IT" sz="1800" dirty="0">
                <a:solidFill>
                  <a:schemeClr val="bg1"/>
                </a:solidFill>
              </a:rPr>
              <a:t>Production/Quality of Recyclates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</a:pPr>
            <a:endParaRPr lang="it-IT" sz="14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9FB469C-5DE0-4C94-AF97-376082006489}"/>
              </a:ext>
            </a:extLst>
          </p:cNvPr>
          <p:cNvSpPr/>
          <p:nvPr/>
        </p:nvSpPr>
        <p:spPr>
          <a:xfrm>
            <a:off x="4602297" y="3717032"/>
            <a:ext cx="3536776" cy="23664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92F6E0A-C45F-4C34-B7FC-CBFB2019D181}"/>
              </a:ext>
            </a:extLst>
          </p:cNvPr>
          <p:cNvSpPr/>
          <p:nvPr/>
        </p:nvSpPr>
        <p:spPr>
          <a:xfrm>
            <a:off x="8425624" y="3717032"/>
            <a:ext cx="3536776" cy="236640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2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72774-027D-4F7D-AD0D-20BE6192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796C47-DF68-4277-A93B-5EBFC25272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47452-DEF5-46E2-A2EE-03BEC19EA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7648" y="317905"/>
            <a:ext cx="5760640" cy="540000"/>
          </a:xfrm>
        </p:spPr>
        <p:txBody>
          <a:bodyPr/>
          <a:lstStyle/>
          <a:p>
            <a:r>
              <a:rPr lang="en-GB" dirty="0"/>
              <a:t>SCIP &amp; Waste Operators</a:t>
            </a:r>
          </a:p>
        </p:txBody>
      </p:sp>
      <p:pic>
        <p:nvPicPr>
          <p:cNvPr id="5" name="Picture 4" descr="A picture containing room, gambling house, scene&#10;&#10;Description automatically generated">
            <a:extLst>
              <a:ext uri="{FF2B5EF4-FFF2-40B4-BE49-F238E27FC236}">
                <a16:creationId xmlns:a16="http://schemas.microsoft.com/office/drawing/2014/main" id="{94F27937-54E3-44BA-9CA3-94E0E037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4" y="3387230"/>
            <a:ext cx="2114550" cy="1504950"/>
          </a:xfrm>
          <a:prstGeom prst="rect">
            <a:avLst/>
          </a:prstGeom>
        </p:spPr>
      </p:pic>
      <p:pic>
        <p:nvPicPr>
          <p:cNvPr id="6" name="Picture 5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45352C5-432B-4AAD-B7CD-CE46E7476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321868"/>
            <a:ext cx="2114550" cy="134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4884E-DC3C-40B7-BDF6-FB12BD87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575" y="3351974"/>
            <a:ext cx="2114550" cy="1504950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29F5CB68-C935-4DF3-8A08-37316FF3F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864" y="3313822"/>
            <a:ext cx="2448272" cy="17424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B407A6-17E4-4D31-AFFC-EE1A60AB2724}"/>
              </a:ext>
            </a:extLst>
          </p:cNvPr>
          <p:cNvSpPr/>
          <p:nvPr/>
        </p:nvSpPr>
        <p:spPr>
          <a:xfrm>
            <a:off x="191344" y="4993829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chemeClr val="tx1"/>
                </a:solidFill>
              </a:rPr>
              <a:t>Segregation</a:t>
            </a:r>
            <a:r>
              <a:rPr lang="en-GB" sz="2000" dirty="0">
                <a:solidFill>
                  <a:schemeClr val="tx1"/>
                </a:solidFill>
              </a:rPr>
              <a:t> of waste containing Candidate List substances during collection, disassembling, sorting operations…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5365DC-F8E1-42BE-92C4-ECBA3E8E4479}"/>
              </a:ext>
            </a:extLst>
          </p:cNvPr>
          <p:cNvSpPr/>
          <p:nvPr/>
        </p:nvSpPr>
        <p:spPr>
          <a:xfrm>
            <a:off x="3215680" y="122184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tx1"/>
                </a:solidFill>
              </a:rPr>
              <a:t>No duties on waste operators</a:t>
            </a:r>
            <a:r>
              <a:rPr lang="en-GB" sz="2400" dirty="0">
                <a:solidFill>
                  <a:schemeClr val="tx1"/>
                </a:solidFill>
              </a:rPr>
              <a:t>! SCIP makes </a:t>
            </a:r>
            <a:r>
              <a:rPr lang="en-GB" sz="2400" dirty="0">
                <a:solidFill>
                  <a:srgbClr val="00B050"/>
                </a:solidFill>
              </a:rPr>
              <a:t>additional data available to Waste Operators </a:t>
            </a:r>
            <a:r>
              <a:rPr lang="en-GB" sz="2400" dirty="0">
                <a:solidFill>
                  <a:schemeClr val="tx1"/>
                </a:solidFill>
              </a:rPr>
              <a:t>to support the improvement of waste management practices and to foster the </a:t>
            </a:r>
            <a:r>
              <a:rPr lang="en-GB" sz="2400" b="1" dirty="0">
                <a:solidFill>
                  <a:schemeClr val="tx1"/>
                </a:solidFill>
              </a:rPr>
              <a:t>use of waste as a resource.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F7E05-D304-4490-8415-E2E3465E77AA}"/>
              </a:ext>
            </a:extLst>
          </p:cNvPr>
          <p:cNvSpPr/>
          <p:nvPr/>
        </p:nvSpPr>
        <p:spPr>
          <a:xfrm>
            <a:off x="4151784" y="5063106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chemeClr val="tx1"/>
                </a:solidFill>
              </a:rPr>
              <a:t>Identification of </a:t>
            </a:r>
            <a:r>
              <a:rPr lang="en-GB" sz="2000" b="1" dirty="0">
                <a:solidFill>
                  <a:schemeClr val="tx1"/>
                </a:solidFill>
              </a:rPr>
              <a:t>material-based streams </a:t>
            </a:r>
            <a:r>
              <a:rPr lang="en-GB" sz="2000" dirty="0">
                <a:solidFill>
                  <a:schemeClr val="tx1"/>
                </a:solidFill>
              </a:rPr>
              <a:t>that could be impacted by SVHCs substances in articles when they become waste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BC61F-8C19-493C-A23A-B798307DCF16}"/>
              </a:ext>
            </a:extLst>
          </p:cNvPr>
          <p:cNvSpPr/>
          <p:nvPr/>
        </p:nvSpPr>
        <p:spPr>
          <a:xfrm>
            <a:off x="8904312" y="5056286"/>
            <a:ext cx="3255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chemeClr val="tx1"/>
                </a:solidFill>
              </a:rPr>
              <a:t>Innovation</a:t>
            </a:r>
            <a:r>
              <a:rPr lang="en-GB" sz="2000" dirty="0">
                <a:solidFill>
                  <a:schemeClr val="tx1"/>
                </a:solidFill>
              </a:rPr>
              <a:t> and emergence of </a:t>
            </a:r>
            <a:r>
              <a:rPr lang="en-GB" sz="2000" b="1" dirty="0">
                <a:solidFill>
                  <a:schemeClr val="tx1"/>
                </a:solidFill>
              </a:rPr>
              <a:t>new technology </a:t>
            </a:r>
            <a:r>
              <a:rPr lang="en-GB" sz="2000" dirty="0">
                <a:solidFill>
                  <a:schemeClr val="tx1"/>
                </a:solidFill>
              </a:rPr>
              <a:t>for waste treatment.</a:t>
            </a:r>
          </a:p>
        </p:txBody>
      </p:sp>
    </p:spTree>
    <p:extLst>
      <p:ext uri="{BB962C8B-B14F-4D97-AF65-F5344CB8AC3E}">
        <p14:creationId xmlns:p14="http://schemas.microsoft.com/office/powerpoint/2010/main" val="43178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8CCB0-3BAB-45E0-8E03-5E3C375D4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Dissemination of SCIP Data</a:t>
            </a:r>
          </a:p>
        </p:txBody>
      </p:sp>
    </p:spTree>
    <p:extLst>
      <p:ext uri="{BB962C8B-B14F-4D97-AF65-F5344CB8AC3E}">
        <p14:creationId xmlns:p14="http://schemas.microsoft.com/office/powerpoint/2010/main" val="3839846371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final_version">
  <a:themeElements>
    <a:clrScheme name="ECHA">
      <a:dk1>
        <a:sysClr val="windowText" lastClr="000000"/>
      </a:dk1>
      <a:lt1>
        <a:sysClr val="window" lastClr="FFFFFF"/>
      </a:lt1>
      <a:dk2>
        <a:srgbClr val="0046AD"/>
      </a:dk2>
      <a:lt2>
        <a:srgbClr val="FFFFFF"/>
      </a:lt2>
      <a:accent1>
        <a:srgbClr val="0046AD"/>
      </a:accent1>
      <a:accent2>
        <a:srgbClr val="0046AD"/>
      </a:accent2>
      <a:accent3>
        <a:srgbClr val="D7EFFA"/>
      </a:accent3>
      <a:accent4>
        <a:srgbClr val="D7EFFA"/>
      </a:accent4>
      <a:accent5>
        <a:srgbClr val="FF9900"/>
      </a:accent5>
      <a:accent6>
        <a:srgbClr val="FFCC00"/>
      </a:accent6>
      <a:hlink>
        <a:srgbClr val="0046AD"/>
      </a:hlink>
      <a:folHlink>
        <a:srgbClr val="0046AD"/>
      </a:folHlink>
    </a:clrScheme>
    <a:fontScheme name="ECH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2267DF-B0E0-4E40-B22E-724B2BA8A3CA}" vid="{3A7DB394-8835-443C-9DF2-066BCF729532}"/>
    </a:ext>
  </a:ext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0ABC5DDCAEC469D3B77CEC3FA9612" ma:contentTypeVersion="12" ma:contentTypeDescription="Create a new document." ma:contentTypeScope="" ma:versionID="ebc0f6387b9e6b762c39a6984299d58e">
  <xsd:schema xmlns:xsd="http://www.w3.org/2001/XMLSchema" xmlns:xs="http://www.w3.org/2001/XMLSchema" xmlns:p="http://schemas.microsoft.com/office/2006/metadata/properties" xmlns:ns2="abd4d7d9-8995-423f-896a-7071cea071c9" xmlns:ns3="b5e2b349-a18f-4497-973a-a1464950ca64" targetNamespace="http://schemas.microsoft.com/office/2006/metadata/properties" ma:root="true" ma:fieldsID="0fee593a7ba10832ff8450e2b7e21680" ns2:_="" ns3:_="">
    <xsd:import namespace="abd4d7d9-8995-423f-896a-7071cea071c9"/>
    <xsd:import namespace="b5e2b349-a18f-4497-973a-a1464950ca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d7d9-8995-423f-896a-7071cea07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2b349-a18f-4497-973a-a1464950c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AF025E6-3A4B-49DA-B105-51C004062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32B9B1-ADA8-4DEB-819C-79758D58BAA9}"/>
</file>

<file path=customXml/itemProps3.xml><?xml version="1.0" encoding="utf-8"?>
<ds:datastoreItem xmlns:ds="http://schemas.openxmlformats.org/officeDocument/2006/customXml" ds:itemID="{F43A08DC-FE02-449A-AC34-FFCBE92558EE}">
  <ds:schemaRefs>
    <ds:schemaRef ds:uri="http://schemas.microsoft.com/office/2006/metadata/properties"/>
    <ds:schemaRef ds:uri="c9cd7782-974e-437e-9283-97e8a80f8e78"/>
    <ds:schemaRef ds:uri="http://purl.org/dc/terms/"/>
    <ds:schemaRef ds:uri="http://schemas.openxmlformats.org/package/2006/metadata/core-properties"/>
    <ds:schemaRef ds:uri="dc7bac7f-25a9-4235-928a-6d022a4fcca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SCIP_presentation_template_16_9</Template>
  <TotalTime>6013</TotalTime>
  <Words>538</Words>
  <Application>Microsoft Office PowerPoint</Application>
  <PresentationFormat>Widescreen</PresentationFormat>
  <Paragraphs>89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Verdana</vt:lpstr>
      <vt:lpstr>Ppt_template_final_version</vt:lpstr>
      <vt:lpstr>The SCIP Database: Towards “Clean”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Chemicals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MAROTTI Lorenzo</dc:creator>
  <cp:lastModifiedBy>MAROTTI Lorenzo</cp:lastModifiedBy>
  <cp:revision>75</cp:revision>
  <cp:lastPrinted>2014-03-25T09:37:43Z</cp:lastPrinted>
  <dcterms:created xsi:type="dcterms:W3CDTF">2020-11-16T09:32:25Z</dcterms:created>
  <dcterms:modified xsi:type="dcterms:W3CDTF">2021-05-28T13:33:06Z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0x0101009140ABC5DDCAEC469D3B77CEC3FA9612</vt:lpwstr>
  </property>
  <property fmtid="{D5CDD505-2E9C-101B-9397-08002B2CF9AE}" pid="3" name="For Staff Handbook">
    <vt:lpwstr>No</vt:lpwstr>
  </property>
</Properties>
</file>