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85" r:id="rId3"/>
    <p:sldId id="286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hr-BA" b="1" baseline="0" dirty="0"/>
              <a:t>The inputs from MS were very detailed and of good quality. Some of them provoked discussions and required further analysis. We have compiled these observations into four topics – or questions.</a:t>
            </a:r>
          </a:p>
          <a:p>
            <a:pPr defTabSz="905988">
              <a:defRPr/>
            </a:pPr>
            <a:r>
              <a:rPr lang="hr-BA" dirty="0"/>
              <a:t>______</a:t>
            </a:r>
          </a:p>
          <a:p>
            <a:pPr defTabSz="905988">
              <a:defRPr/>
            </a:pPr>
            <a:endParaRPr lang="hr-BA" dirty="0"/>
          </a:p>
          <a:p>
            <a:pPr defTabSz="905988">
              <a:defRPr/>
            </a:pPr>
            <a:r>
              <a:rPr lang="hr-BA" dirty="0"/>
              <a:t>Background info:</a:t>
            </a:r>
          </a:p>
          <a:p>
            <a:pPr defTabSz="905988">
              <a:defRPr/>
            </a:pPr>
            <a:endParaRPr lang="hr-BA" dirty="0"/>
          </a:p>
          <a:p>
            <a:pPr defTabSz="905988">
              <a:defRPr/>
            </a:pPr>
            <a:r>
              <a:rPr lang="hr-BA" dirty="0"/>
              <a:t>Reports done for 26 Member States – not possible for BG</a:t>
            </a:r>
            <a:r>
              <a:rPr lang="hr-BA" baseline="0" dirty="0"/>
              <a:t> and EL (no data)</a:t>
            </a:r>
          </a:p>
          <a:p>
            <a:pPr defTabSz="905988">
              <a:defRPr/>
            </a:pPr>
            <a:endParaRPr lang="hr-BA" dirty="0"/>
          </a:p>
          <a:p>
            <a:pPr defTabSz="905988">
              <a:defRPr/>
            </a:pPr>
            <a:r>
              <a:rPr lang="hr-BA" b="1" u="sng" dirty="0"/>
              <a:t>21</a:t>
            </a:r>
            <a:r>
              <a:rPr lang="hr-BA" baseline="0" dirty="0"/>
              <a:t> Member States sent feedback= AT, BE, CY, CZ, DE, DK, ES, HR, HU, IE, IT, LT, LU, LV, NL, PL, PT, RO, SI, SK, </a:t>
            </a:r>
            <a:r>
              <a:rPr lang="hr-BA" b="1" u="sng" baseline="0" dirty="0"/>
              <a:t>UK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6115" indent="-283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2484" indent="-22649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5478" indent="-22649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8472" indent="-22649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1466" indent="-2264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4459" indent="-2264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397453" indent="-2264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50447" indent="-2264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3E894A-FCAB-4CEC-99D4-27B43B086E2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28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Waste Management: </a:t>
            </a:r>
            <a:br>
              <a:rPr lang="en-US" sz="4000" b="1" dirty="0"/>
            </a:br>
            <a:r>
              <a:rPr lang="en-US" sz="1600" b="1" dirty="0"/>
              <a:t> </a:t>
            </a:r>
            <a:br>
              <a:rPr lang="en-US" sz="4000" b="1" dirty="0"/>
            </a:br>
            <a:r>
              <a:rPr lang="en-US" sz="4000" b="1" dirty="0"/>
              <a:t>combining the circular economy </a:t>
            </a:r>
            <a:br>
              <a:rPr lang="en-US" sz="4000" b="1" dirty="0"/>
            </a:br>
            <a:r>
              <a:rPr lang="en-US" sz="4000" b="1" dirty="0"/>
              <a:t>with the zero-pollution ambition</a:t>
            </a:r>
            <a:endParaRPr lang="en-GB" sz="4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European Green Week – 1</a:t>
            </a:r>
            <a:r>
              <a:rPr lang="en-GB" baseline="30000" dirty="0"/>
              <a:t>st</a:t>
            </a:r>
            <a:r>
              <a:rPr lang="en-GB" dirty="0"/>
              <a:t> June 2021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41091" y="5557903"/>
            <a:ext cx="6795223" cy="528998"/>
          </a:xfrm>
        </p:spPr>
        <p:txBody>
          <a:bodyPr/>
          <a:lstStyle/>
          <a:p>
            <a:r>
              <a:rPr lang="en-GB" dirty="0"/>
              <a:t>Luis Carretero – Legal and policy officer</a:t>
            </a:r>
          </a:p>
          <a:p>
            <a:r>
              <a:rPr lang="en-GB" dirty="0"/>
              <a:t>Unit B.2 Sustainable Chemicals – DG Environment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" t="13199" r="3982" b="3839"/>
          <a:stretch/>
        </p:blipFill>
        <p:spPr>
          <a:xfrm>
            <a:off x="1117601" y="849745"/>
            <a:ext cx="9070108" cy="5768534"/>
          </a:xfrm>
          <a:prstGeom prst="rect">
            <a:avLst/>
          </a:prstGeom>
        </p:spPr>
      </p:pic>
      <p:sp>
        <p:nvSpPr>
          <p:cNvPr id="4102" name="Oval 1"/>
          <p:cNvSpPr>
            <a:spLocks noChangeArrowheads="1"/>
          </p:cNvSpPr>
          <p:nvPr/>
        </p:nvSpPr>
        <p:spPr bwMode="auto">
          <a:xfrm>
            <a:off x="839788" y="5364164"/>
            <a:ext cx="1223963" cy="80168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F5494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2" name="Donut 1"/>
          <p:cNvSpPr/>
          <p:nvPr/>
        </p:nvSpPr>
        <p:spPr bwMode="auto">
          <a:xfrm>
            <a:off x="6551517" y="1395703"/>
            <a:ext cx="3072875" cy="1585184"/>
          </a:xfrm>
          <a:prstGeom prst="donut">
            <a:avLst>
              <a:gd name="adj" fmla="val 4545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defTabSz="914400" fontAlgn="base">
              <a:spcBef>
                <a:spcPct val="0"/>
              </a:spcBef>
              <a:spcAft>
                <a:spcPct val="0"/>
              </a:spcAft>
            </a:pPr>
            <a:endParaRPr lang="en-GB" sz="1200">
              <a:solidFill>
                <a:srgbClr val="0F5494"/>
              </a:solidFill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9576" y="28234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F5494"/>
                </a:solidFill>
              </a:rPr>
              <a:t>The European Green Deal</a:t>
            </a:r>
            <a:endParaRPr lang="en-GB" sz="3600" b="1" dirty="0">
              <a:solidFill>
                <a:srgbClr val="0F5494"/>
              </a:solidFill>
            </a:endParaRPr>
          </a:p>
        </p:txBody>
      </p:sp>
      <p:sp>
        <p:nvSpPr>
          <p:cNvPr id="6" name="Donut 5"/>
          <p:cNvSpPr/>
          <p:nvPr/>
        </p:nvSpPr>
        <p:spPr bwMode="auto">
          <a:xfrm>
            <a:off x="1568499" y="2941420"/>
            <a:ext cx="3072875" cy="1585184"/>
          </a:xfrm>
          <a:prstGeom prst="donut">
            <a:avLst>
              <a:gd name="adj" fmla="val 4545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defTabSz="914400" fontAlgn="base">
              <a:spcBef>
                <a:spcPct val="0"/>
              </a:spcBef>
              <a:spcAft>
                <a:spcPct val="0"/>
              </a:spcAft>
            </a:pPr>
            <a:endParaRPr lang="en-GB" sz="1200">
              <a:solidFill>
                <a:srgbClr val="0F5494"/>
              </a:solidFill>
              <a:latin typeface="Verdana" pitchFamily="34" charset="0"/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H="1">
            <a:off x="1320800" y="4294459"/>
            <a:ext cx="697711" cy="6008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9432687" y="1574800"/>
            <a:ext cx="1014362" cy="2982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9373419" y="2564956"/>
            <a:ext cx="1073630" cy="331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322358" y="1226734"/>
            <a:ext cx="163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Chemicals</a:t>
            </a:r>
            <a:r>
              <a:rPr lang="en-GB" dirty="0"/>
              <a:t> </a:t>
            </a:r>
            <a:r>
              <a:rPr lang="en-GB" b="1" dirty="0">
                <a:solidFill>
                  <a:srgbClr val="00B050"/>
                </a:solidFill>
              </a:rPr>
              <a:t>Strategy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359302" y="2274954"/>
            <a:ext cx="1632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Zero Pollution Action Plan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93979" y="4714193"/>
            <a:ext cx="1632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Circular Economy Action Plan</a:t>
            </a:r>
            <a:endParaRPr lang="es-E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609600"/>
            <a:ext cx="10162309" cy="1356360"/>
          </a:xfrm>
        </p:spPr>
        <p:txBody>
          <a:bodyPr anchor="t">
            <a:normAutofit/>
          </a:bodyPr>
          <a:lstStyle/>
          <a:p>
            <a:r>
              <a:rPr lang="en-GB" sz="3600" dirty="0"/>
              <a:t>Actions with impact on waste management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23392" y="1937361"/>
            <a:ext cx="5463372" cy="2653112"/>
          </a:xfrm>
          <a:prstGeom prst="roundRect">
            <a:avLst>
              <a:gd name="adj" fmla="val 10000"/>
            </a:avLst>
          </a:prstGeom>
          <a:solidFill>
            <a:srgbClr val="EBFECA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4" name="Rounded Rectangle 3"/>
          <p:cNvSpPr/>
          <p:nvPr/>
        </p:nvSpPr>
        <p:spPr>
          <a:xfrm>
            <a:off x="1782618" y="4684056"/>
            <a:ext cx="8208710" cy="2034673"/>
          </a:xfrm>
          <a:prstGeom prst="roundRect">
            <a:avLst>
              <a:gd name="adj" fmla="val 10000"/>
            </a:avLst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5" name="TextBox 4"/>
          <p:cNvSpPr txBox="1"/>
          <p:nvPr/>
        </p:nvSpPr>
        <p:spPr>
          <a:xfrm>
            <a:off x="767408" y="1955833"/>
            <a:ext cx="5226992" cy="2739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dirty="0"/>
              <a:t>Revision of product-related legislation: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Eco-design directive (Sustainable Products Initiative)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Green claims initiative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REACH Regulation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CLP Regulation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Other chemical-related pieces of legislation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Aft>
                <a:spcPts val="800"/>
              </a:spcAft>
            </a:pPr>
            <a:endParaRPr lang="en-GB" sz="1333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967345" y="4771124"/>
            <a:ext cx="80239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Non-legislative actions: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Increased </a:t>
            </a:r>
            <a:r>
              <a:rPr lang="en-US" sz="1400" dirty="0">
                <a:solidFill>
                  <a:srgbClr val="FF0000"/>
                </a:solidFill>
              </a:rPr>
              <a:t>investments in innovative technologies </a:t>
            </a:r>
            <a:r>
              <a:rPr lang="en-US" sz="1400" dirty="0"/>
              <a:t>to address the presence of legacy substances in waste streams, which could in turn </a:t>
            </a:r>
            <a:r>
              <a:rPr lang="en-US" sz="1400" dirty="0">
                <a:solidFill>
                  <a:srgbClr val="FF0000"/>
                </a:solidFill>
              </a:rPr>
              <a:t>allow to recycle more waste</a:t>
            </a:r>
            <a:r>
              <a:rPr lang="en-US" sz="1400" dirty="0"/>
              <a:t>. …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technologies such as </a:t>
            </a:r>
            <a:r>
              <a:rPr lang="en-US" sz="1400" dirty="0">
                <a:solidFill>
                  <a:srgbClr val="FF0000"/>
                </a:solidFill>
              </a:rPr>
              <a:t>chemical recycling </a:t>
            </a:r>
            <a:r>
              <a:rPr lang="en-US" sz="1400" dirty="0"/>
              <a:t>if they ensure an</a:t>
            </a:r>
            <a:r>
              <a:rPr lang="en-US" sz="1400" dirty="0">
                <a:solidFill>
                  <a:srgbClr val="FF0000"/>
                </a:solidFill>
              </a:rPr>
              <a:t> overall positive environmental and climate performance</a:t>
            </a:r>
            <a:r>
              <a:rPr lang="en-US" sz="1400" dirty="0"/>
              <a:t>, from a full life cycle perspective.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development of </a:t>
            </a:r>
            <a:r>
              <a:rPr lang="en-US" sz="1400" dirty="0">
                <a:solidFill>
                  <a:srgbClr val="FF0000"/>
                </a:solidFill>
              </a:rPr>
              <a:t>solutions for high-quality sorting and removing contaminants from waste</a:t>
            </a:r>
            <a:r>
              <a:rPr lang="en-US" sz="1400" dirty="0"/>
              <a:t>, including those resulting from incidental contamination.</a:t>
            </a:r>
          </a:p>
          <a:p>
            <a:endParaRPr lang="en-GB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6217527" y="1955833"/>
            <a:ext cx="5463372" cy="2653112"/>
          </a:xfrm>
          <a:prstGeom prst="roundRect">
            <a:avLst>
              <a:gd name="adj" fmla="val 10000"/>
            </a:avLst>
          </a:prstGeom>
          <a:solidFill>
            <a:srgbClr val="EBFECA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s-ES" dirty="0"/>
          </a:p>
        </p:txBody>
      </p:sp>
      <p:sp>
        <p:nvSpPr>
          <p:cNvPr id="10" name="TextBox 9"/>
          <p:cNvSpPr txBox="1"/>
          <p:nvPr/>
        </p:nvSpPr>
        <p:spPr>
          <a:xfrm>
            <a:off x="6369991" y="1965960"/>
            <a:ext cx="5226992" cy="2964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600" dirty="0"/>
              <a:t>Revision of waste legislation: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err="1"/>
              <a:t>Batteries</a:t>
            </a:r>
            <a:r>
              <a:rPr lang="es-ES" sz="1600" dirty="0"/>
              <a:t> </a:t>
            </a:r>
            <a:r>
              <a:rPr lang="es-ES" sz="1600" dirty="0" err="1"/>
              <a:t>Regulation</a:t>
            </a:r>
            <a:r>
              <a:rPr lang="es-ES" sz="1600" dirty="0"/>
              <a:t> (</a:t>
            </a:r>
            <a:r>
              <a:rPr lang="es-ES" sz="1600" dirty="0" err="1"/>
              <a:t>proposal</a:t>
            </a:r>
            <a:r>
              <a:rPr lang="es-ES" sz="1600" dirty="0"/>
              <a:t> </a:t>
            </a:r>
            <a:r>
              <a:rPr lang="es-ES" sz="1600" dirty="0" err="1"/>
              <a:t>already</a:t>
            </a:r>
            <a:r>
              <a:rPr lang="es-ES" sz="1600" dirty="0"/>
              <a:t> </a:t>
            </a:r>
            <a:r>
              <a:rPr lang="es-ES" sz="1600" dirty="0" err="1"/>
              <a:t>adopted</a:t>
            </a:r>
            <a:r>
              <a:rPr lang="es-ES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Waste Framework Directive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RoHS Directive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WEEE Directive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ELV Directive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Packaging and Packaging Waste Directive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Waste Shipment Regulation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POPs Regulation (waste annexes)</a:t>
            </a:r>
            <a:endParaRPr lang="es-ES" sz="1600" dirty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Aft>
                <a:spcPts val="800"/>
              </a:spcAft>
            </a:pPr>
            <a:endParaRPr lang="en-GB" sz="1333" i="1" dirty="0"/>
          </a:p>
        </p:txBody>
      </p:sp>
    </p:spTree>
    <p:extLst>
      <p:ext uri="{BB962C8B-B14F-4D97-AF65-F5344CB8AC3E}">
        <p14:creationId xmlns:p14="http://schemas.microsoft.com/office/powerpoint/2010/main" val="413187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66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40ABC5DDCAEC469D3B77CEC3FA9612" ma:contentTypeVersion="12" ma:contentTypeDescription="Create a new document." ma:contentTypeScope="" ma:versionID="ebc0f6387b9e6b762c39a6984299d58e">
  <xsd:schema xmlns:xsd="http://www.w3.org/2001/XMLSchema" xmlns:xs="http://www.w3.org/2001/XMLSchema" xmlns:p="http://schemas.microsoft.com/office/2006/metadata/properties" xmlns:ns2="abd4d7d9-8995-423f-896a-7071cea071c9" xmlns:ns3="b5e2b349-a18f-4497-973a-a1464950ca64" targetNamespace="http://schemas.microsoft.com/office/2006/metadata/properties" ma:root="true" ma:fieldsID="0fee593a7ba10832ff8450e2b7e21680" ns2:_="" ns3:_="">
    <xsd:import namespace="abd4d7d9-8995-423f-896a-7071cea071c9"/>
    <xsd:import namespace="b5e2b349-a18f-4497-973a-a1464950ca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4d7d9-8995-423f-896a-7071cea071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e2b349-a18f-4497-973a-a1464950ca6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247942-2AD7-4D23-A9B9-0E18DC374BEF}"/>
</file>

<file path=customXml/itemProps2.xml><?xml version="1.0" encoding="utf-8"?>
<ds:datastoreItem xmlns:ds="http://schemas.openxmlformats.org/officeDocument/2006/customXml" ds:itemID="{58E27E17-3F54-4121-83A5-7A6978BAF0C1}"/>
</file>

<file path=customXml/itemProps3.xml><?xml version="1.0" encoding="utf-8"?>
<ds:datastoreItem xmlns:ds="http://schemas.openxmlformats.org/officeDocument/2006/customXml" ds:itemID="{CFA8C976-512F-4467-90BF-4AF5F789B5DB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</TotalTime>
  <Words>295</Words>
  <Application>Microsoft Office PowerPoint</Application>
  <PresentationFormat>Widescreen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Waste Management:    combining the circular economy  with the zero-pollution ambition</vt:lpstr>
      <vt:lpstr>PowerPoint Presentation</vt:lpstr>
      <vt:lpstr>Actions with impact on waste management 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 Management:    combining the circular economy  with the zero-pollution ambition</dc:title>
  <dc:creator>CARRETERO SANCHEZ Luis (ENV)</dc:creator>
  <cp:lastModifiedBy>Elisabetta Tonin</cp:lastModifiedBy>
  <cp:revision>4</cp:revision>
  <dcterms:created xsi:type="dcterms:W3CDTF">2021-05-27T10:05:25Z</dcterms:created>
  <dcterms:modified xsi:type="dcterms:W3CDTF">2021-05-27T11:01:51Z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0x0101009140ABC5DDCAEC469D3B77CEC3FA9612</vt:lpwstr>
  </property>
</Properties>
</file>